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83" r:id="rId10"/>
    <p:sldId id="265" r:id="rId11"/>
    <p:sldId id="266" r:id="rId12"/>
    <p:sldId id="267" r:id="rId13"/>
    <p:sldId id="271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17F84-B698-4EBC-B7DC-1C836F6C6E06}" type="datetimeFigureOut">
              <a:rPr lang="en-GB" smtClean="0"/>
              <a:t>17/07/2014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3C59B-799D-4319-8C1B-4C7ACE7014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72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3C59B-799D-4319-8C1B-4C7ACE7014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01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4D916-E944-4E06-8F61-A60D41CE8FF1}" type="datetimeFigureOut">
              <a:rPr lang="en-AU" smtClean="0"/>
              <a:t>17/07/2014</a:t>
            </a:fld>
            <a:endParaRPr lang="en-A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49B87-A37C-4D47-A948-FD883BB7C6C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4D916-E944-4E06-8F61-A60D41CE8FF1}" type="datetimeFigureOut">
              <a:rPr lang="en-AU" smtClean="0"/>
              <a:t>17/07/2014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49B87-A37C-4D47-A948-FD883BB7C6C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4D916-E944-4E06-8F61-A60D41CE8FF1}" type="datetimeFigureOut">
              <a:rPr lang="en-AU" smtClean="0"/>
              <a:t>17/07/2014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49B87-A37C-4D47-A948-FD883BB7C6C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4D916-E944-4E06-8F61-A60D41CE8FF1}" type="datetimeFigureOut">
              <a:rPr lang="en-AU" smtClean="0"/>
              <a:t>17/07/2014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49B87-A37C-4D47-A948-FD883BB7C6C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4D916-E944-4E06-8F61-A60D41CE8FF1}" type="datetimeFigureOut">
              <a:rPr lang="en-AU" smtClean="0"/>
              <a:t>17/07/2014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49B87-A37C-4D47-A948-FD883BB7C6C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4D916-E944-4E06-8F61-A60D41CE8FF1}" type="datetimeFigureOut">
              <a:rPr lang="en-AU" smtClean="0"/>
              <a:t>17/07/2014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49B87-A37C-4D47-A948-FD883BB7C6C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4D916-E944-4E06-8F61-A60D41CE8FF1}" type="datetimeFigureOut">
              <a:rPr lang="en-AU" smtClean="0"/>
              <a:t>17/07/2014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49B87-A37C-4D47-A948-FD883BB7C6C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4D916-E944-4E06-8F61-A60D41CE8FF1}" type="datetimeFigureOut">
              <a:rPr lang="en-AU" smtClean="0"/>
              <a:t>17/07/2014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49B87-A37C-4D47-A948-FD883BB7C6C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4D916-E944-4E06-8F61-A60D41CE8FF1}" type="datetimeFigureOut">
              <a:rPr lang="en-AU" smtClean="0"/>
              <a:t>17/07/2014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49B87-A37C-4D47-A948-FD883BB7C6C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4D916-E944-4E06-8F61-A60D41CE8FF1}" type="datetimeFigureOut">
              <a:rPr lang="en-AU" smtClean="0"/>
              <a:t>17/07/2014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49B87-A37C-4D47-A948-FD883BB7C6C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364D916-E944-4E06-8F61-A60D41CE8FF1}" type="datetimeFigureOut">
              <a:rPr lang="en-AU" smtClean="0"/>
              <a:t>17/07/2014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7A49B87-A37C-4D47-A948-FD883BB7C6CC}" type="slidenum">
              <a:rPr lang="en-AU" smtClean="0"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64D916-E944-4E06-8F61-A60D41CE8FF1}" type="datetimeFigureOut">
              <a:rPr lang="en-AU" smtClean="0"/>
              <a:t>17/07/2014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A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7A49B87-A37C-4D47-A948-FD883BB7C6CC}" type="slidenum">
              <a:rPr lang="en-AU" smtClean="0"/>
              <a:t>‹#›</a:t>
            </a:fld>
            <a:endParaRPr lang="en-A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543800" cy="1800200"/>
          </a:xfrm>
        </p:spPr>
        <p:txBody>
          <a:bodyPr/>
          <a:lstStyle/>
          <a:p>
            <a:r>
              <a:rPr lang="en-AU" sz="5400" dirty="0" smtClean="0"/>
              <a:t>SHELL MOUNDS</a:t>
            </a:r>
            <a:br>
              <a:rPr lang="en-AU" sz="5400" dirty="0" smtClean="0"/>
            </a:br>
            <a:r>
              <a:rPr lang="en-AU" sz="5400" dirty="0" smtClean="0"/>
              <a:t>WHO OR WHAT</a:t>
            </a:r>
            <a:br>
              <a:rPr lang="en-AU" sz="5400" dirty="0" smtClean="0"/>
            </a:br>
            <a:r>
              <a:rPr lang="en-AU" sz="5400" dirty="0" smtClean="0"/>
              <a:t>MADE THEM?</a:t>
            </a:r>
            <a:endParaRPr lang="en-AU" sz="5400" dirty="0"/>
          </a:p>
        </p:txBody>
      </p:sp>
    </p:spTree>
    <p:extLst>
      <p:ext uri="{BB962C8B-B14F-4D97-AF65-F5344CB8AC3E}">
        <p14:creationId xmlns:p14="http://schemas.microsoft.com/office/powerpoint/2010/main" val="31877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04" y="260648"/>
            <a:ext cx="4638808" cy="540672"/>
          </a:xfrm>
        </p:spPr>
        <p:txBody>
          <a:bodyPr/>
          <a:lstStyle/>
          <a:p>
            <a:r>
              <a:rPr lang="en-AU" sz="2400" dirty="0">
                <a:latin typeface="+mn-lt"/>
              </a:rPr>
              <a:t>a</a:t>
            </a:r>
            <a:r>
              <a:rPr lang="en-AU" sz="2400" dirty="0" smtClean="0">
                <a:latin typeface="+mn-lt"/>
              </a:rPr>
              <a:t>nd in northern Australia in particular?</a:t>
            </a:r>
            <a:endParaRPr lang="en-AU" sz="24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4896544" cy="3270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37111"/>
            <a:ext cx="3222790" cy="214689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59632" y="5060510"/>
            <a:ext cx="3669016" cy="9001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400" dirty="0" smtClean="0">
                <a:latin typeface="+mn-lt"/>
              </a:rPr>
              <a:t>The Orange-footed </a:t>
            </a:r>
            <a:r>
              <a:rPr lang="en-AU" sz="2400" i="1" dirty="0" smtClean="0">
                <a:latin typeface="+mn-lt"/>
              </a:rPr>
              <a:t>Scrubfowl Megapodius reinwardt.</a:t>
            </a:r>
            <a:endParaRPr lang="en-AU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8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4809728" cy="432048"/>
          </a:xfrm>
        </p:spPr>
        <p:txBody>
          <a:bodyPr/>
          <a:lstStyle/>
          <a:p>
            <a:r>
              <a:rPr lang="en-AU" sz="2400" dirty="0" smtClean="0">
                <a:latin typeface="+mn-lt"/>
              </a:rPr>
              <a:t>Darwin Harbour – dry season</a:t>
            </a:r>
            <a:endParaRPr lang="en-AU" sz="24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4" y="1056912"/>
            <a:ext cx="3771060" cy="2448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3733669"/>
            <a:ext cx="3800508" cy="2531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3836512" cy="2490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1" y="3717032"/>
            <a:ext cx="3764505" cy="25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3873624" cy="468664"/>
          </a:xfrm>
        </p:spPr>
        <p:txBody>
          <a:bodyPr/>
          <a:lstStyle/>
          <a:p>
            <a:r>
              <a:rPr lang="en-AU" sz="2400" dirty="0" smtClean="0">
                <a:latin typeface="+mn-lt"/>
              </a:rPr>
              <a:t>Darwin Harbour – wet season</a:t>
            </a:r>
            <a:endParaRPr lang="en-AU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3557582" cy="2376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672408" cy="2452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64" y="3645024"/>
            <a:ext cx="3689160" cy="246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7" y="3645024"/>
            <a:ext cx="3699026" cy="24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6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2664296" cy="468664"/>
          </a:xfrm>
        </p:spPr>
        <p:txBody>
          <a:bodyPr/>
          <a:lstStyle/>
          <a:p>
            <a:r>
              <a:rPr lang="en-AU" sz="2400" dirty="0" smtClean="0">
                <a:latin typeface="+mn-lt"/>
              </a:rPr>
              <a:t>Cognitive dissonance </a:t>
            </a:r>
            <a:endParaRPr lang="en-AU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764704"/>
            <a:ext cx="8136904" cy="5328592"/>
          </a:xfrm>
        </p:spPr>
        <p:txBody>
          <a:bodyPr>
            <a:noAutofit/>
          </a:bodyPr>
          <a:lstStyle/>
          <a:p>
            <a:r>
              <a:rPr lang="en-AU" sz="2400" dirty="0" smtClean="0"/>
              <a:t>Research demonstrating that the Weipa shell mounds are natural in origin was published in </a:t>
            </a:r>
            <a:r>
              <a:rPr lang="en-AU" sz="2400" i="1" dirty="0" smtClean="0"/>
              <a:t>Marine Geology</a:t>
            </a:r>
            <a:r>
              <a:rPr lang="en-AU" sz="2400" dirty="0" smtClean="0"/>
              <a:t> in 1995.</a:t>
            </a:r>
          </a:p>
          <a:p>
            <a:r>
              <a:rPr lang="en-AU" sz="2400" dirty="0" smtClean="0"/>
              <a:t>It remains a fact of archaeology in Australia that the mounds were built by humans.</a:t>
            </a:r>
          </a:p>
          <a:p>
            <a:r>
              <a:rPr lang="en-AU" sz="2400" dirty="0" smtClean="0"/>
              <a:t>Social theorists argue that the mounds are the result of ‘intensification’ i.e. human population pressure, sedentism and the inevitable switch to agriculture.</a:t>
            </a:r>
          </a:p>
          <a:p>
            <a:r>
              <a:rPr lang="en-AU" sz="2400" dirty="0" smtClean="0"/>
              <a:t> Ornithologists and palaeoecologists use the mounds to measure the rate of rainforest retreat and habitat decline in the face of climate change.</a:t>
            </a:r>
          </a:p>
          <a:p>
            <a:r>
              <a:rPr lang="en-AU" sz="2400" dirty="0" smtClean="0"/>
              <a:t>Archaeologists are awarded more higher degrees and funding to peddle pseudo-science than natural scientists who are blindly ignored.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16216" y="6237312"/>
            <a:ext cx="1584176" cy="43204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400" dirty="0" smtClean="0">
                <a:latin typeface="+mn-lt"/>
              </a:rPr>
              <a:t>Go figure…</a:t>
            </a:r>
            <a:endParaRPr lang="en-A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252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768752" cy="468664"/>
          </a:xfrm>
        </p:spPr>
        <p:txBody>
          <a:bodyPr/>
          <a:lstStyle/>
          <a:p>
            <a:r>
              <a:rPr lang="en-AU" sz="2400" dirty="0" smtClean="0"/>
              <a:t>Indiana University has a shell mound past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772400" cy="392566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99592" y="1052736"/>
            <a:ext cx="4392488" cy="46866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400" dirty="0" smtClean="0"/>
              <a:t>Sambaqui da </a:t>
            </a:r>
            <a:r>
              <a:rPr lang="en-AU" sz="2400" dirty="0" err="1" smtClean="0"/>
              <a:t>Carnica</a:t>
            </a:r>
            <a:r>
              <a:rPr lang="en-AU" sz="2400" dirty="0" smtClean="0"/>
              <a:t>, Brazil </a:t>
            </a:r>
            <a:endParaRPr lang="en-GB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9592" y="5733256"/>
            <a:ext cx="7416824" cy="72008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1800" dirty="0" smtClean="0"/>
              <a:t>From W. R. Hurt 1974 Occasional papers and monographs 1, Indiana University </a:t>
            </a:r>
            <a:r>
              <a:rPr lang="en-AU" sz="1800" dirty="0" smtClean="0"/>
              <a:t>Museum</a:t>
            </a:r>
            <a:r>
              <a:rPr lang="en-AU" sz="1800" dirty="0" smtClean="0"/>
              <a:t>, Bloomington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945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This talk will feature: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Weipa shell mounds</a:t>
            </a:r>
          </a:p>
          <a:p>
            <a:r>
              <a:rPr lang="en-AU" dirty="0" smtClean="0"/>
              <a:t>The hypothesis of human origin</a:t>
            </a:r>
          </a:p>
          <a:p>
            <a:r>
              <a:rPr lang="en-AU" dirty="0" smtClean="0"/>
              <a:t>Coastal processes</a:t>
            </a:r>
          </a:p>
          <a:p>
            <a:r>
              <a:rPr lang="en-AU" dirty="0" smtClean="0"/>
              <a:t>Bird life</a:t>
            </a:r>
          </a:p>
          <a:p>
            <a:r>
              <a:rPr lang="en-AU" dirty="0" smtClean="0"/>
              <a:t>Cognitive dissonance</a:t>
            </a:r>
            <a:endParaRPr lang="en-AU" dirty="0"/>
          </a:p>
          <a:p>
            <a:pPr marL="6858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30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572080" cy="65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936104"/>
          </a:xfrm>
        </p:spPr>
        <p:txBody>
          <a:bodyPr/>
          <a:lstStyle/>
          <a:p>
            <a:r>
              <a:rPr lang="en-AU" sz="2800" dirty="0" smtClean="0">
                <a:latin typeface="+mn-lt"/>
              </a:rPr>
              <a:t>The Weipa shell mounds range in size from shell scatters to steep-sided conical mounds 13 metres high.  </a:t>
            </a:r>
            <a:endParaRPr lang="en-AU" sz="2800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26" y="4077072"/>
            <a:ext cx="3675190" cy="2448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593" y="1628800"/>
            <a:ext cx="3539023" cy="23575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80" y="4219184"/>
            <a:ext cx="3571836" cy="2306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26" y="1644381"/>
            <a:ext cx="3675190" cy="237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992" y="476672"/>
            <a:ext cx="6869360" cy="792088"/>
          </a:xfrm>
        </p:spPr>
        <p:txBody>
          <a:bodyPr/>
          <a:lstStyle/>
          <a:p>
            <a:r>
              <a:rPr lang="en-AU" sz="2400" dirty="0" smtClean="0">
                <a:latin typeface="+mn-lt"/>
              </a:rPr>
              <a:t>Composition is almost entirely </a:t>
            </a:r>
            <a:r>
              <a:rPr lang="en-AU" sz="2400" i="1" dirty="0" smtClean="0">
                <a:latin typeface="+mn-lt"/>
              </a:rPr>
              <a:t>Anadara granosa</a:t>
            </a:r>
            <a:r>
              <a:rPr lang="en-AU" sz="2400" dirty="0" smtClean="0">
                <a:latin typeface="+mn-lt"/>
              </a:rPr>
              <a:t> shell. The species is edible and farmed commercially in Malaysia</a:t>
            </a:r>
            <a:endParaRPr lang="en-AU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992" y="5517232"/>
            <a:ext cx="3932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Strangely (and inconveniently), mounds of sand and gravel are also present in the coastal landscape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75475"/>
            <a:ext cx="2736304" cy="4096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56" y="2741504"/>
            <a:ext cx="4016311" cy="259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393904" cy="828704"/>
          </a:xfrm>
        </p:spPr>
        <p:txBody>
          <a:bodyPr/>
          <a:lstStyle/>
          <a:p>
            <a:r>
              <a:rPr lang="en-AU" sz="2400" dirty="0" smtClean="0">
                <a:latin typeface="+mn-lt"/>
              </a:rPr>
              <a:t>Setting is prograding coastal plains, beach ridges  and gentle lateritic slopes at or slightly above sea level</a:t>
            </a:r>
            <a:endParaRPr lang="en-AU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733256"/>
            <a:ext cx="7772400" cy="709336"/>
          </a:xfrm>
        </p:spPr>
        <p:txBody>
          <a:bodyPr/>
          <a:lstStyle/>
          <a:p>
            <a:r>
              <a:rPr lang="en-AU" dirty="0" smtClean="0"/>
              <a:t>r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6330" y="850433"/>
            <a:ext cx="5612579" cy="614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</p:spPr>
        <p:txBody>
          <a:bodyPr/>
          <a:lstStyle/>
          <a:p>
            <a:r>
              <a:rPr lang="en-AU" sz="2400" dirty="0" smtClean="0"/>
              <a:t>The hypothesis of human origin – shell middens!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661248"/>
            <a:ext cx="7772400" cy="92536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Listed on the Register of the National Estate as among the world’s largest prehistoric middens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832648" cy="38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56" y="188640"/>
            <a:ext cx="3297560" cy="360040"/>
          </a:xfrm>
        </p:spPr>
        <p:txBody>
          <a:bodyPr/>
          <a:lstStyle/>
          <a:p>
            <a:r>
              <a:rPr lang="en-AU" sz="2400" dirty="0" smtClean="0"/>
              <a:t>OK, Let’s test that</a:t>
            </a:r>
            <a:endParaRPr lang="en-AU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60232" y="5805264"/>
            <a:ext cx="1648780" cy="46866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AU" sz="2400" dirty="0" smtClean="0"/>
              <a:t>Oh dear…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8" y="836712"/>
            <a:ext cx="3824044" cy="4824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16" y="1844824"/>
            <a:ext cx="4965703" cy="29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4320480" cy="468664"/>
          </a:xfrm>
        </p:spPr>
        <p:txBody>
          <a:bodyPr/>
          <a:lstStyle/>
          <a:p>
            <a:r>
              <a:rPr lang="en-AU" sz="2000" dirty="0" smtClean="0">
                <a:latin typeface="+mn-lt"/>
              </a:rPr>
              <a:t>What is observable in coastal environments?</a:t>
            </a:r>
            <a:endParaRPr lang="en-AU" sz="20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31" y="1196752"/>
            <a:ext cx="3628560" cy="2342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732066"/>
            <a:ext cx="3568888" cy="2383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2" y="3770595"/>
            <a:ext cx="3632439" cy="2345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196752"/>
            <a:ext cx="356888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1219</TotalTime>
  <Words>295</Words>
  <Application>Microsoft Office PowerPoint</Application>
  <PresentationFormat>On-screen Show (4:3)</PresentationFormat>
  <Paragraphs>32</Paragraphs>
  <Slides>14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SHELL MOUNDS WHO OR WHAT MADE THEM?</vt:lpstr>
      <vt:lpstr>This talk will feature:</vt:lpstr>
      <vt:lpstr>PowerPoint Presentation</vt:lpstr>
      <vt:lpstr>The Weipa shell mounds range in size from shell scatters to steep-sided conical mounds 13 metres high.  </vt:lpstr>
      <vt:lpstr>Composition is almost entirely Anadara granosa shell. The species is edible and farmed commercially in Malaysia</vt:lpstr>
      <vt:lpstr>Setting is prograding coastal plains, beach ridges  and gentle lateritic slopes at or slightly above sea level</vt:lpstr>
      <vt:lpstr>The hypothesis of human origin – shell middens!</vt:lpstr>
      <vt:lpstr>OK, Let’s test that</vt:lpstr>
      <vt:lpstr>What is observable in coastal environments?</vt:lpstr>
      <vt:lpstr>and in northern Australia in particular?</vt:lpstr>
      <vt:lpstr>Darwin Harbour – dry season</vt:lpstr>
      <vt:lpstr>Darwin Harbour – wet season</vt:lpstr>
      <vt:lpstr>Cognitive dissonance </vt:lpstr>
      <vt:lpstr>Indiana University has a shell mound past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Archaeological sites in their setting</dc:title>
  <dc:creator>tim stone</dc:creator>
  <cp:lastModifiedBy>Valued User</cp:lastModifiedBy>
  <cp:revision>70</cp:revision>
  <dcterms:created xsi:type="dcterms:W3CDTF">2012-08-03T07:59:48Z</dcterms:created>
  <dcterms:modified xsi:type="dcterms:W3CDTF">2014-07-17T04:57:39Z</dcterms:modified>
</cp:coreProperties>
</file>